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Fusarium graminearum (a yeast) GRN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5548312" y="2482453"/>
            <a:ext cx="14716126" cy="4393407"/>
          </a:xfrm>
          <a:prstGeom prst="rect">
            <a:avLst/>
          </a:prstGeom>
        </p:spPr>
        <p:txBody>
          <a:bodyPr anchor="b"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548312" y="7072312"/>
            <a:ext cx="14716126" cy="217884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-4292204" y="1071562"/>
            <a:ext cx="17395726" cy="115732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quarter" idx="22"/>
          </p:nvPr>
        </p:nvSpPr>
        <p:spPr>
          <a:xfrm>
            <a:off x="13602890" y="1053703"/>
            <a:ext cx="670016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sz="quarter" idx="23"/>
          </p:nvPr>
        </p:nvSpPr>
        <p:spPr>
          <a:xfrm>
            <a:off x="12652747" y="6055183"/>
            <a:ext cx="8603111" cy="70001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5334000" y="8947546"/>
            <a:ext cx="14716125" cy="7500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5334000" y="5981303"/>
            <a:ext cx="14716125" cy="1003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1531">
              <a:spcBef>
                <a:spcPts val="33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21"/>
          </p:nvPr>
        </p:nvSpPr>
        <p:spPr>
          <a:xfrm>
            <a:off x="1226343" y="0"/>
            <a:ext cx="20616509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r" rtl="1">
              <a:buBlip>
                <a:blip r:embed="rId2"/>
              </a:buBlip>
              <a:defRPr/>
            </a:lvl1pPr>
            <a:lvl2pPr algn="r" rtl="1">
              <a:buBlip>
                <a:blip r:embed="rId2"/>
              </a:buBlip>
              <a:defRPr/>
            </a:lvl2pPr>
            <a:lvl3pPr algn="r" rtl="1">
              <a:buBlip>
                <a:blip r:embed="rId2"/>
              </a:buBlip>
              <a:defRPr/>
            </a:lvl3pPr>
            <a:lvl4pPr algn="r" rtl="1">
              <a:buBlip>
                <a:blip r:embed="rId2"/>
              </a:buBlip>
              <a:defRPr/>
            </a:lvl4pPr>
            <a:lvl5pPr algn="r" rtl="1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3" cy="62801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21"/>
          </p:nvPr>
        </p:nvSpPr>
        <p:spPr>
          <a:xfrm>
            <a:off x="7941378" y="2035991"/>
            <a:ext cx="9261613" cy="6161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5548312" y="8465343"/>
            <a:ext cx="14716126" cy="2839642"/>
          </a:xfrm>
          <a:prstGeom prst="rect">
            <a:avLst/>
          </a:prstGeom>
        </p:spPr>
        <p:txBody>
          <a:bodyPr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5548312" y="11054953"/>
            <a:ext cx="14716126" cy="20716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173390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7753129" y="2253531"/>
            <a:ext cx="12848706" cy="85481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00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5923359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age"/>
          <p:cNvSpPr/>
          <p:nvPr>
            <p:ph type="pic" sz="half" idx="21"/>
          </p:nvPr>
        </p:nvSpPr>
        <p:spPr>
          <a:xfrm>
            <a:off x="7882887" y="3999786"/>
            <a:ext cx="11865609" cy="789409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5816203" y="3857625"/>
            <a:ext cx="6858001" cy="8215313"/>
          </a:xfrm>
          <a:prstGeom prst="rect">
            <a:avLst/>
          </a:prstGeom>
        </p:spPr>
        <p:txBody>
          <a:bodyPr/>
          <a:lstStyle>
            <a:lvl1pPr marL="568960" indent="-568960">
              <a:spcBef>
                <a:spcPts val="5600"/>
              </a:spcBef>
              <a:buBlip>
                <a:blip r:embed="rId2"/>
              </a:buBlip>
              <a:defRPr sz="4200"/>
            </a:lvl1pPr>
            <a:lvl2pPr marL="975360" indent="-568960">
              <a:spcBef>
                <a:spcPts val="5600"/>
              </a:spcBef>
              <a:buBlip>
                <a:blip r:embed="rId2"/>
              </a:buBlip>
              <a:defRPr sz="4200"/>
            </a:lvl2pPr>
            <a:lvl3pPr marL="1381760" indent="-568960">
              <a:spcBef>
                <a:spcPts val="5600"/>
              </a:spcBef>
              <a:buBlip>
                <a:blip r:embed="rId2"/>
              </a:buBlip>
              <a:defRPr sz="4200"/>
            </a:lvl3pPr>
            <a:lvl4pPr marL="1788160" indent="-568960">
              <a:spcBef>
                <a:spcPts val="5600"/>
              </a:spcBef>
              <a:buBlip>
                <a:blip r:embed="rId2"/>
              </a:buBlip>
              <a:defRPr sz="4200"/>
            </a:lvl4pPr>
            <a:lvl5pPr marL="2194560" indent="-56896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8634203" y="3068286"/>
            <a:ext cx="11412141" cy="759240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1836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5798343" y="2339578"/>
            <a:ext cx="13716001" cy="9018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816203" y="214312"/>
            <a:ext cx="13716001" cy="364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7645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1pPr>
      <a:lvl2pPr marL="13106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2pPr>
      <a:lvl3pPr marL="18567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3pPr>
      <a:lvl4pPr marL="24028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4pPr>
      <a:lvl5pPr marL="29489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5pPr>
      <a:lvl6pPr marL="34950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6pPr>
      <a:lvl7pPr marL="40411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7pPr>
      <a:lvl8pPr marL="45872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8pPr>
      <a:lvl9pPr marL="51333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Wikipedia:Text_of_Creative_Commons_Attribution-ShareAlike_3.0_Unported_Licens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rcsb.org/pdb/101/motm.do?momID=122" TargetMode="External"/><Relationship Id="rId3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ntroduction to Bioinformatics"/>
          <p:cNvSpPr txBox="1"/>
          <p:nvPr>
            <p:ph type="ctrTitle"/>
          </p:nvPr>
        </p:nvSpPr>
        <p:spPr>
          <a:xfrm>
            <a:off x="5100034" y="2482453"/>
            <a:ext cx="14716126" cy="2178844"/>
          </a:xfrm>
          <a:prstGeom prst="rect">
            <a:avLst/>
          </a:prstGeom>
        </p:spPr>
        <p:txBody>
          <a:bodyPr/>
          <a:lstStyle>
            <a:lvl1pPr defTabSz="321468">
              <a:tabLst>
                <a:tab pos="1041400" algn="l"/>
              </a:tabLst>
              <a:defRPr sz="6600">
                <a:effectLst>
                  <a:outerShdw sx="100000" sy="100000" kx="0" ky="0" algn="b" rotWithShape="0" blurRad="12700" dist="127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Introduction to Bioinformatics</a:t>
            </a:r>
          </a:p>
        </p:txBody>
      </p:sp>
      <p:sp>
        <p:nvSpPr>
          <p:cNvPr id="147" name="Ali Sharifi-Zarchi"/>
          <p:cNvSpPr txBox="1"/>
          <p:nvPr>
            <p:ph type="subTitle" sz="quarter" idx="1"/>
          </p:nvPr>
        </p:nvSpPr>
        <p:spPr>
          <a:xfrm>
            <a:off x="5100034" y="7875984"/>
            <a:ext cx="14716126" cy="2178845"/>
          </a:xfrm>
          <a:prstGeom prst="rect">
            <a:avLst/>
          </a:prstGeom>
        </p:spPr>
        <p:txBody>
          <a:bodyPr/>
          <a:lstStyle/>
          <a:p>
            <a:pPr/>
            <a:r>
              <a:t>Ali Sharifi-Zarchi</a:t>
            </a:r>
          </a:p>
        </p:txBody>
      </p:sp>
      <p:sp>
        <p:nvSpPr>
          <p:cNvPr id="148" name="In the name of the most high"/>
          <p:cNvSpPr txBox="1"/>
          <p:nvPr/>
        </p:nvSpPr>
        <p:spPr>
          <a:xfrm>
            <a:off x="9089498" y="566854"/>
            <a:ext cx="6737198" cy="77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the name of the most high</a:t>
            </a:r>
          </a:p>
        </p:txBody>
      </p:sp>
      <p:sp>
        <p:nvSpPr>
          <p:cNvPr id="149" name="Department of Computer Engineering, Sharif University of Technology"/>
          <p:cNvSpPr txBox="1"/>
          <p:nvPr/>
        </p:nvSpPr>
        <p:spPr>
          <a:xfrm>
            <a:off x="4376375" y="8851960"/>
            <a:ext cx="16163443" cy="14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Department of Computer Engineering, Sharif University of Technology</a:t>
            </a:r>
          </a:p>
        </p:txBody>
      </p:sp>
      <p:sp>
        <p:nvSpPr>
          <p:cNvPr id="150" name="These slides are available under the Creative Commons Attribution License."/>
          <p:cNvSpPr txBox="1"/>
          <p:nvPr/>
        </p:nvSpPr>
        <p:spPr>
          <a:xfrm>
            <a:off x="5706205" y="11809427"/>
            <a:ext cx="13503784" cy="112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/>
            </a:pPr>
          </a:p>
          <a:p>
            <a:pPr>
              <a:defRPr b="1" sz="3200"/>
            </a:pPr>
            <a:r>
              <a:t>These s</a:t>
            </a:r>
            <a:r>
              <a:rPr>
                <a:solidFill>
                  <a:srgbClr val="323333"/>
                </a:solidFill>
              </a:rPr>
              <a:t>lides are available under the </a:t>
            </a:r>
            <a:r>
              <a:rPr>
                <a:hlinkClick r:id="rId2" invalidUrl="" action="" tgtFrame="" tooltip="" history="1" highlightClick="0" endSnd="0"/>
              </a:rPr>
              <a:t>Creative Commons Attribution License</a:t>
            </a:r>
            <a:r>
              <a:t>.</a:t>
            </a:r>
          </a:p>
        </p:txBody>
      </p:sp>
      <p:sp>
        <p:nvSpPr>
          <p:cNvPr id="151" name="Differentiation"/>
          <p:cNvSpPr txBox="1"/>
          <p:nvPr/>
        </p:nvSpPr>
        <p:spPr>
          <a:xfrm>
            <a:off x="5100034" y="3777795"/>
            <a:ext cx="14716126" cy="40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tabLst>
                <a:tab pos="2095500" algn="l"/>
              </a:tabLst>
              <a:defRPr sz="1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Differentiation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Landscape Backst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The Landscape Backstage</a:t>
            </a:r>
          </a:p>
        </p:txBody>
      </p:sp>
      <p:sp>
        <p:nvSpPr>
          <p:cNvPr id="184" name=".Waddington, C H. The Strategy of the Genes. London: George Allen &amp; Unwin, 1957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0" indent="0" algn="l" defTabSz="257175">
              <a:spcBef>
                <a:spcPts val="2800"/>
              </a:spcBef>
              <a:buSzTx/>
              <a:buNone/>
              <a:defRPr sz="2240">
                <a:latin typeface="XB Yas"/>
                <a:ea typeface="XB Yas"/>
                <a:cs typeface="XB Yas"/>
                <a:sym typeface="XB Yas"/>
              </a:defRPr>
            </a:pPr>
            <a:r>
              <a:t>.Waddington, C H. The Strategy of the Genes. London: George Allen &amp; Unwin, 1957</a:t>
            </a:r>
          </a:p>
          <a:p>
            <a:pPr marL="0" indent="0" algn="l" defTabSz="257175">
              <a:spcBef>
                <a:spcPts val="2800"/>
              </a:spcBef>
              <a:buSzTx/>
              <a:buNone/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185" name="landback.pdf" descr="landback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4511" y="3307859"/>
            <a:ext cx="11179383" cy="7952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ow do Genes Interac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How do Genes Interact?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7164" y="2723351"/>
            <a:ext cx="11954078" cy="82692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Alberts B., et al., Essential Cell Biology, 3rd Edition"/>
          <p:cNvSpPr txBox="1"/>
          <p:nvPr/>
        </p:nvSpPr>
        <p:spPr>
          <a:xfrm>
            <a:off x="4628665" y="12820111"/>
            <a:ext cx="7901611" cy="578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Alberts B., et al., Essential Cell Biology, 3rd Edition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ranscription Factor Bound to Enhan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Transcription Factor Bound to Enhancer</a:t>
            </a:r>
          </a:p>
        </p:txBody>
      </p:sp>
      <p:sp>
        <p:nvSpPr>
          <p:cNvPr id="192" name="http://www.rcsb.org/pdb/101/motm.do?momID=122"/>
          <p:cNvSpPr txBox="1"/>
          <p:nvPr/>
        </p:nvSpPr>
        <p:spPr>
          <a:xfrm>
            <a:off x="4628665" y="12820111"/>
            <a:ext cx="8147331" cy="578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8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http://www.rcsb.org/pdb/101/motm.do?momID=122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1593" y="3988593"/>
            <a:ext cx="14568997" cy="7230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oti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Motifs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0121" y="3416013"/>
            <a:ext cx="12712446" cy="7566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an be More Complica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Can be More Complicated</a:t>
            </a:r>
          </a:p>
        </p:txBody>
      </p:sp>
      <p:sp>
        <p:nvSpPr>
          <p:cNvPr id="199" name="Alberts B., et al., Essential Cell Biology, 3rd Edition"/>
          <p:cNvSpPr txBox="1"/>
          <p:nvPr/>
        </p:nvSpPr>
        <p:spPr>
          <a:xfrm>
            <a:off x="4628665" y="12820111"/>
            <a:ext cx="7901611" cy="578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Alberts B., et al., Essential Cell Biology, 3rd Edition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9178" y="3232878"/>
            <a:ext cx="13090051" cy="9464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ene Regulatory Networks (GR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Regulatory Networks (GRN)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726" y="3408687"/>
            <a:ext cx="10827236" cy="964260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Guocai Chen, et al., PLoS Computational Biology (2014)"/>
          <p:cNvSpPr txBox="1"/>
          <p:nvPr/>
        </p:nvSpPr>
        <p:spPr>
          <a:xfrm>
            <a:off x="4628665" y="12820111"/>
            <a:ext cx="8813014" cy="578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Guocai Chen, et al., PLoS Computational Biology (2014)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1768" y="512048"/>
            <a:ext cx="14029151" cy="1269190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Li Guo, et al., New Phytologist (2016)"/>
          <p:cNvSpPr txBox="1"/>
          <p:nvPr/>
        </p:nvSpPr>
        <p:spPr>
          <a:xfrm>
            <a:off x="4628665" y="12820111"/>
            <a:ext cx="5934076" cy="578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Li Guo, et al., New Phytologist (2016)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istable Swi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Bistable Switch</a:t>
            </a:r>
          </a:p>
        </p:txBody>
      </p:sp>
      <p:sp>
        <p:nvSpPr>
          <p:cNvPr id="212" name="Double-click to edit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8613" y="5870237"/>
            <a:ext cx="10711180" cy="6154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23514" y="3102644"/>
            <a:ext cx="6336972" cy="2349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ristable Swi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Tristable Switch</a:t>
            </a:r>
          </a:p>
        </p:txBody>
      </p:sp>
      <p:sp>
        <p:nvSpPr>
          <p:cNvPr id="217" name="Double-click to edit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2569" y="3042475"/>
            <a:ext cx="7543268" cy="2255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49883" y="5738244"/>
            <a:ext cx="11848640" cy="6130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904" y="2689261"/>
            <a:ext cx="7418598" cy="470849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Lineage Bifur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Lineage Bifurcation</a:t>
            </a:r>
          </a:p>
        </p:txBody>
      </p:sp>
      <p:sp>
        <p:nvSpPr>
          <p:cNvPr id="223" name="Graf, Thomas and Enver, Tariq. Nature, 462(7273):587– 594 (2009).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>
            <a:lvl1pPr marL="0" indent="0" algn="l" defTabSz="302180">
              <a:spcBef>
                <a:spcPts val="3300"/>
              </a:spcBef>
              <a:buSzTx/>
              <a:buNone/>
              <a:defRPr sz="2632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 rtl="0">
              <a:defRPr/>
            </a:pPr>
            <a:r>
              <a:t>Graf, Thomas and Enver, Tariq. Nature, 462(7273):587– 594 (2009).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5237" y="7583554"/>
            <a:ext cx="8502214" cy="3728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he Secret of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Secret of </a:t>
            </a:r>
          </a:p>
          <a:p>
            <a:pPr/>
            <a:r>
              <a:t>Cellular Diversity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Human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 Development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9245" y="3059360"/>
            <a:ext cx="12329916" cy="883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How to Model a Switc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Model a Switch?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Mutual Inhib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Mutual Inhibition</a:t>
            </a:r>
          </a:p>
        </p:txBody>
      </p:sp>
      <p:sp>
        <p:nvSpPr>
          <p:cNvPr id="232" name="Double-click to edit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29644" y="3191565"/>
            <a:ext cx="6089119" cy="175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41934" y="4741360"/>
            <a:ext cx="4464538" cy="218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00169" y="6979176"/>
            <a:ext cx="9112348" cy="4469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2"/>
      <p:bldP build="whole" bldLvl="1" animBg="1" rev="0" advAuto="0" spid="23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2439" y="6979176"/>
            <a:ext cx="9063529" cy="446935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lf Ac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 Activation</a:t>
            </a:r>
          </a:p>
        </p:txBody>
      </p:sp>
      <p:sp>
        <p:nvSpPr>
          <p:cNvPr id="239" name="Double-click to edit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305816" indent="-305816" defTabSz="257175">
              <a:spcBef>
                <a:spcPts val="2800"/>
              </a:spcBef>
              <a:buBlip>
                <a:blip r:embed="rId3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8715" y="4741360"/>
            <a:ext cx="4464538" cy="218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19406" y="2838555"/>
            <a:ext cx="6473875" cy="1951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09379" y="4759219"/>
            <a:ext cx="4673148" cy="218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Arrow"/>
          <p:cNvSpPr/>
          <p:nvPr/>
        </p:nvSpPr>
        <p:spPr>
          <a:xfrm>
            <a:off x="12152034" y="5734173"/>
            <a:ext cx="618313" cy="301308"/>
          </a:xfrm>
          <a:prstGeom prst="rightArrow">
            <a:avLst>
              <a:gd name="adj1" fmla="val 32000"/>
              <a:gd name="adj2" fmla="val 131334"/>
            </a:avLst>
          </a:prstGeom>
          <a:blipFill>
            <a:blip r:embed="rId7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3"/>
      <p:bldP build="whole" bldLvl="1" animBg="1" rev="0" advAuto="0" spid="237" grpId="4"/>
      <p:bldP build="whole" bldLvl="1" animBg="1" rev="0" advAuto="0" spid="243" grpId="2"/>
      <p:bldP build="whole" bldLvl="1" animBg="1" rev="0" advAuto="0" spid="24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rdinary Differential Equations (ODE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Ordinary Differential Equations (ODEs)</a:t>
            </a:r>
          </a:p>
        </p:txBody>
      </p:sp>
      <p:sp>
        <p:nvSpPr>
          <p:cNvPr id="246" name="Double-click to edit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4710" y="3917585"/>
            <a:ext cx="7543268" cy="2255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5991" y="7075596"/>
            <a:ext cx="10756424" cy="4203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ontrovers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Controversy</a:t>
            </a:r>
          </a:p>
        </p:txBody>
      </p:sp>
      <p:sp>
        <p:nvSpPr>
          <p:cNvPr id="251" name="Wu, G., et al. Nature Cell Biology, 15(9), 1089–1097 (2013).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>
            <a:lvl1pPr marL="0" indent="0" algn="l" defTabSz="257175">
              <a:spcBef>
                <a:spcPts val="2800"/>
              </a:spcBef>
              <a:buSzTx/>
              <a:buNone/>
              <a:defRPr sz="2240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Wu, G., et al. Nature Cell Biology, 15(9), 1089–1097 (2013).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9656" y="4055372"/>
            <a:ext cx="14289094" cy="724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wo-Factor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Two-Factor Circuit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3610" y="4075832"/>
            <a:ext cx="5644405" cy="1888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50309" y="4063220"/>
            <a:ext cx="6848546" cy="7804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1172" y="7623323"/>
            <a:ext cx="6329281" cy="2473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erturb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Perturbation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342" y="4073493"/>
            <a:ext cx="5786177" cy="2349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1892" y="4158138"/>
            <a:ext cx="7693765" cy="7698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23457" y="7871040"/>
            <a:ext cx="6637947" cy="2349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wo-Cluster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Two-Cluster Circuit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5128" y="4348653"/>
            <a:ext cx="7982432" cy="3308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5128" y="7938596"/>
            <a:ext cx="7982432" cy="3643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wo-Cluster Attr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Two-Cluster Attractors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2220" y="5519242"/>
            <a:ext cx="6143925" cy="6858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04317" y="5519242"/>
            <a:ext cx="6018675" cy="6858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1793" y="3567821"/>
            <a:ext cx="6018674" cy="201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52220" y="3552862"/>
            <a:ext cx="6143925" cy="1972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2"/>
      <p:bldP build="whole" bldLvl="1" animBg="1" rev="0" advAuto="0" spid="27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iological Diver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Biological Diversity</a:t>
            </a:r>
          </a:p>
        </p:txBody>
      </p:sp>
      <p:sp>
        <p:nvSpPr>
          <p:cNvPr id="156" name="http://www.greenrooftechnology.com/biodiversity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0" indent="0" algn="l" defTabSz="257175">
              <a:spcBef>
                <a:spcPts val="2800"/>
              </a:spcBef>
              <a:buSzTx/>
              <a:buNone/>
              <a:defRPr sz="2240"/>
            </a:pPr>
            <a:r>
              <a:t>http://www.greenrooftechnology.com/biodiversity</a:t>
            </a: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157" name="Biodiversity.jpg" descr="Biodiversit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598" y="3224690"/>
            <a:ext cx="13471491" cy="823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obustness 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Robustness Comparison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2535" y="3957514"/>
            <a:ext cx="6047662" cy="1967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7705" y="5674776"/>
            <a:ext cx="6057626" cy="6087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31536" y="6076612"/>
            <a:ext cx="6083598" cy="6087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80246" y="3766267"/>
            <a:ext cx="5786177" cy="2349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lu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Clusters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0559" y="3156904"/>
            <a:ext cx="9131569" cy="9616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lu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Clusters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8564" y="5396498"/>
            <a:ext cx="8415560" cy="7997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3036" y="2938066"/>
            <a:ext cx="7646617" cy="2402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wo-Cluster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Two-Cluster Model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8891" y="3015944"/>
            <a:ext cx="10694906" cy="989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5882" y="1673775"/>
            <a:ext cx="18700923" cy="7892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54858" b="0"/>
          <a:stretch>
            <a:fillRect/>
          </a:stretch>
        </p:blipFill>
        <p:spPr>
          <a:xfrm>
            <a:off x="9286875" y="2534046"/>
            <a:ext cx="5810276" cy="8647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iversity in Our Bo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Diversity in Our Body</a:t>
            </a:r>
          </a:p>
        </p:txBody>
      </p:sp>
      <p:sp>
        <p:nvSpPr>
          <p:cNvPr id="160" name="http://www.nih.gov/news/health/feb2015/images/niehs-18_xl.jpg"/>
          <p:cNvSpPr txBox="1"/>
          <p:nvPr>
            <p:ph type="body" sz="quarter" idx="1"/>
          </p:nvPr>
        </p:nvSpPr>
        <p:spPr>
          <a:xfrm>
            <a:off x="5816203" y="11676054"/>
            <a:ext cx="13716001" cy="651171"/>
          </a:xfrm>
          <a:prstGeom prst="rect">
            <a:avLst/>
          </a:prstGeom>
        </p:spPr>
        <p:txBody>
          <a:bodyPr/>
          <a:lstStyle/>
          <a:p>
            <a:pPr marL="0" indent="0" algn="l" defTabSz="257175">
              <a:spcBef>
                <a:spcPts val="2800"/>
              </a:spcBef>
              <a:buSzTx/>
              <a:buNone/>
              <a:defRPr sz="2240"/>
            </a:pPr>
            <a:r>
              <a:t>http://www.nih.gov/news/health/feb2015/images/niehs-18_xl.jpg</a:t>
            </a: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161" name="Human Tissues.png" descr="Human Tiss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2005" y="2830947"/>
            <a:ext cx="12548678" cy="8834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ifferentiation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Differentiation Network</a:t>
            </a:r>
          </a:p>
        </p:txBody>
      </p:sp>
      <p:pic>
        <p:nvPicPr>
          <p:cNvPr id="164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9730" y="2764213"/>
            <a:ext cx="9893226" cy="10402137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Galvão, V., et.al. PNAS (2010)"/>
          <p:cNvSpPr txBox="1"/>
          <p:nvPr/>
        </p:nvSpPr>
        <p:spPr>
          <a:xfrm>
            <a:off x="4628665" y="12820111"/>
            <a:ext cx="4735349" cy="578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Galvão, V., et.al. PNAS (2010)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uman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 Development</a:t>
            </a:r>
          </a:p>
        </p:txBody>
      </p:sp>
      <p:pic>
        <p:nvPicPr>
          <p:cNvPr id="168" name="C:\Users\Ali\Desktop\400px-Cell_differentiation.gif" descr="C:\Users\Ali\Desktop\400px-Cell_differentiation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3161" y="3093089"/>
            <a:ext cx="10366365" cy="9744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onrad H. Waddingt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Conrad H. Waddington</a:t>
            </a:r>
          </a:p>
        </p:txBody>
      </p:sp>
      <p:sp>
        <p:nvSpPr>
          <p:cNvPr id="171" name="http://libraryblogs.is.ed.ac.uk/towardsdolly/2012/09/28/wad-conrad-hal-waddington-1905-1975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0" indent="0" algn="l" defTabSz="257175">
              <a:spcBef>
                <a:spcPts val="2800"/>
              </a:spcBef>
              <a:buSzTx/>
              <a:buNone/>
              <a:defRPr sz="2240">
                <a:latin typeface="XB Yas"/>
                <a:ea typeface="XB Yas"/>
                <a:cs typeface="XB Yas"/>
                <a:sym typeface="XB Yas"/>
              </a:defRPr>
            </a:pPr>
            <a:r>
              <a:t>http://libraryblogs.is.ed.ac.uk/towardsdolly/2012/09/28/wad-conrad-hal-waddington-1905-1975</a:t>
            </a: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172" name="conrad.pdf" descr="conra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2555" y="2843435"/>
            <a:ext cx="11378890" cy="8534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Epigenetic Land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Epigenetic Landscape</a:t>
            </a:r>
          </a:p>
        </p:txBody>
      </p:sp>
      <p:sp>
        <p:nvSpPr>
          <p:cNvPr id="175" name=".Waddington, C H. The Strategy of the Genes. London: George Allen &amp; Unwin, 1957"/>
          <p:cNvSpPr txBox="1"/>
          <p:nvPr>
            <p:ph type="body" sz="quarter" idx="1"/>
          </p:nvPr>
        </p:nvSpPr>
        <p:spPr>
          <a:xfrm>
            <a:off x="5816203" y="11515320"/>
            <a:ext cx="13716001" cy="651170"/>
          </a:xfrm>
          <a:prstGeom prst="rect">
            <a:avLst/>
          </a:prstGeom>
        </p:spPr>
        <p:txBody>
          <a:bodyPr/>
          <a:lstStyle/>
          <a:p>
            <a:pPr marL="0" indent="0" algn="l" defTabSz="257175">
              <a:spcBef>
                <a:spcPts val="2800"/>
              </a:spcBef>
              <a:buSzTx/>
              <a:buNone/>
              <a:defRPr sz="2240">
                <a:latin typeface="XB Yas"/>
                <a:ea typeface="XB Yas"/>
                <a:cs typeface="XB Yas"/>
                <a:sym typeface="XB Yas"/>
              </a:defRPr>
            </a:pPr>
            <a:r>
              <a:t>.Waddington, C H. The Strategy of the Genes. London: George Allen &amp; Unwin, 1957</a:t>
            </a:r>
          </a:p>
          <a:p>
            <a:pPr marL="0" indent="0" algn="l" defTabSz="257175">
              <a:spcBef>
                <a:spcPts val="2800"/>
              </a:spcBef>
              <a:buSzTx/>
              <a:buNone/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176" name="landscape.pdf" descr="landscap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6204" y="2967028"/>
            <a:ext cx="11375998" cy="8305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Epigenetic Land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Epigenetic Landscape</a:t>
            </a:r>
          </a:p>
        </p:txBody>
      </p:sp>
      <p:sp>
        <p:nvSpPr>
          <p:cNvPr id="179" name="Double-click to edit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6203" y="3340270"/>
            <a:ext cx="13716001" cy="808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ourtesy of Ms. Razieh Karamzadeh, Royan Institute for Stem Cell Biology &amp; Technology"/>
          <p:cNvSpPr txBox="1"/>
          <p:nvPr/>
        </p:nvSpPr>
        <p:spPr>
          <a:xfrm>
            <a:off x="5816203" y="11515320"/>
            <a:ext cx="13716001" cy="651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257175" rtl="1">
              <a:spcBef>
                <a:spcPts val="2800"/>
              </a:spcBef>
              <a:defRPr sz="2240">
                <a:latin typeface="XB Yas"/>
                <a:ea typeface="XB Yas"/>
                <a:cs typeface="XB Yas"/>
                <a:sym typeface="XB Yas"/>
              </a:defRPr>
            </a:pPr>
            <a:r>
              <a:t>Courtesy of Ms. Razieh Karamzadeh, Royan Institute for Stem Cell Biology &amp; Technology</a:t>
            </a:r>
          </a:p>
          <a:p>
            <a:pPr marL="305816" indent="-305816" algn="r" defTabSz="257175" rtl="1">
              <a:spcBef>
                <a:spcPts val="2800"/>
              </a:spcBef>
              <a:buSzPct val="35000"/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